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18"/>
  </p:notesMasterIdLst>
  <p:sldIdLst>
    <p:sldId id="382" r:id="rId4"/>
    <p:sldId id="983" r:id="rId5"/>
    <p:sldId id="377" r:id="rId6"/>
    <p:sldId id="984" r:id="rId7"/>
    <p:sldId id="985" r:id="rId8"/>
    <p:sldId id="994" r:id="rId9"/>
    <p:sldId id="986" r:id="rId10"/>
    <p:sldId id="987" r:id="rId11"/>
    <p:sldId id="988" r:id="rId12"/>
    <p:sldId id="989" r:id="rId13"/>
    <p:sldId id="990" r:id="rId14"/>
    <p:sldId id="991" r:id="rId15"/>
    <p:sldId id="992" r:id="rId16"/>
    <p:sldId id="99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40"/>
    <p:restoredTop sz="78095"/>
  </p:normalViewPr>
  <p:slideViewPr>
    <p:cSldViewPr snapToGrid="0" snapToObjects="1">
      <p:cViewPr varScale="1">
        <p:scale>
          <a:sx n="98" d="100"/>
          <a:sy n="98" d="100"/>
        </p:scale>
        <p:origin x="19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85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6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36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27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01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/>
          </a:bodyPr>
          <a:lstStyle/>
          <a:p>
            <a:r>
              <a:rPr lang="en-US" dirty="0"/>
              <a:t>Project presentation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Dec 7/9 </a:t>
            </a:r>
            <a:r>
              <a:rPr lang="en-US" dirty="0"/>
              <a:t>during lectures </a:t>
            </a:r>
          </a:p>
          <a:p>
            <a:pPr lvl="1"/>
            <a:r>
              <a:rPr lang="en-US" dirty="0"/>
              <a:t>Everyone is expected to attend both lectures</a:t>
            </a:r>
          </a:p>
          <a:p>
            <a:pPr lvl="1"/>
            <a:r>
              <a:rPr lang="en-US" dirty="0"/>
              <a:t>10 minutes for presentation +  1~2 minutes for QA and transition</a:t>
            </a:r>
          </a:p>
          <a:p>
            <a:endParaRPr lang="en-US" dirty="0"/>
          </a:p>
          <a:p>
            <a:r>
              <a:rPr lang="en-US" dirty="0"/>
              <a:t>Project reports</a:t>
            </a:r>
          </a:p>
          <a:p>
            <a:pPr lvl="1"/>
            <a:r>
              <a:rPr lang="en-US" dirty="0"/>
              <a:t>Due: </a:t>
            </a:r>
            <a:r>
              <a:rPr lang="en-US" dirty="0">
                <a:solidFill>
                  <a:schemeClr val="accent1"/>
                </a:solidFill>
              </a:rPr>
              <a:t>Dec 12 </a:t>
            </a:r>
            <a:r>
              <a:rPr lang="en-US" dirty="0"/>
              <a:t>(no late submissions)</a:t>
            </a:r>
          </a:p>
          <a:p>
            <a:pPr lvl="1"/>
            <a:r>
              <a:rPr lang="en-US" dirty="0"/>
              <a:t>Up to 6 pages (plus additional pages for only references/citations)</a:t>
            </a:r>
          </a:p>
          <a:p>
            <a:pPr lvl="1"/>
            <a:r>
              <a:rPr lang="en-US" dirty="0"/>
              <a:t>No strict format requirements</a:t>
            </a:r>
          </a:p>
          <a:p>
            <a:pPr lvl="2"/>
            <a:r>
              <a:rPr lang="en-US" dirty="0"/>
              <a:t>You are encouraged to use standard templates</a:t>
            </a:r>
          </a:p>
          <a:p>
            <a:pPr lvl="1"/>
            <a:r>
              <a:rPr lang="en-US" dirty="0"/>
              <a:t>More details will be announced later </a:t>
            </a:r>
          </a:p>
        </p:txBody>
      </p:sp>
    </p:spTree>
    <p:extLst>
      <p:ext uri="{BB962C8B-B14F-4D97-AF65-F5344CB8AC3E}">
        <p14:creationId xmlns:p14="http://schemas.microsoft.com/office/powerpoint/2010/main" val="136166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20FC0-D7F6-4648-A5FA-7F699EF69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About Problem 3 in Assignment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D3D6A-BB20-344D-ADEB-5136122A2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5754" cy="4351338"/>
          </a:xfrm>
        </p:spPr>
        <p:txBody>
          <a:bodyPr/>
          <a:lstStyle/>
          <a:p>
            <a:r>
              <a:rPr lang="en-US" dirty="0"/>
              <a:t>Company aims to hire interns</a:t>
            </a:r>
          </a:p>
          <a:p>
            <a:pPr lvl="1"/>
            <a:r>
              <a:rPr lang="en-US" dirty="0"/>
              <a:t>Only 30% students satisfy the requirement and the company knows that</a:t>
            </a:r>
          </a:p>
          <a:p>
            <a:pPr lvl="1"/>
            <a:r>
              <a:rPr lang="en-US" dirty="0"/>
              <a:t>I can make them hire 60% by manipulating the information</a:t>
            </a:r>
          </a:p>
          <a:p>
            <a:pPr lvl="1"/>
            <a:endParaRPr lang="en-US" dirty="0"/>
          </a:p>
          <a:p>
            <a:r>
              <a:rPr lang="en-US" dirty="0"/>
              <a:t>The example in the original paper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Kamenica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and Gentzkow. 2011]</a:t>
            </a:r>
          </a:p>
          <a:p>
            <a:pPr lvl="1"/>
            <a:r>
              <a:rPr lang="en-US" dirty="0"/>
              <a:t>Company -&gt; Judge</a:t>
            </a:r>
          </a:p>
          <a:p>
            <a:pPr lvl="1"/>
            <a:r>
              <a:rPr lang="en-US" dirty="0"/>
              <a:t>Teacher -&gt; Prosecutor</a:t>
            </a:r>
          </a:p>
        </p:txBody>
      </p:sp>
      <p:pic>
        <p:nvPicPr>
          <p:cNvPr id="4100" name="Picture 4" descr="Prosecutor With Document In Hand Icon On White Background, Vector  Illustration Stock Photo, Picture And Royalty Free Image. Image 108030211.">
            <a:extLst>
              <a:ext uri="{FF2B5EF4-FFF2-40B4-BE49-F238E27FC236}">
                <a16:creationId xmlns:a16="http://schemas.microsoft.com/office/drawing/2014/main" id="{A45C79F0-7625-C740-BADD-C5F36DCB6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23" y="4324441"/>
            <a:ext cx="1624932" cy="198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Judge Icon #203748 - Free Icons Library">
            <a:extLst>
              <a:ext uri="{FF2B5EF4-FFF2-40B4-BE49-F238E27FC236}">
                <a16:creationId xmlns:a16="http://schemas.microsoft.com/office/drawing/2014/main" id="{7FAC4446-50D1-BF48-8FFC-5A5E60463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480" y="4495279"/>
            <a:ext cx="1969554" cy="157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803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Artificial intelligence AI icon 2565586 Vector Art at Vecteezy">
            <a:extLst>
              <a:ext uri="{FF2B5EF4-FFF2-40B4-BE49-F238E27FC236}">
                <a16:creationId xmlns:a16="http://schemas.microsoft.com/office/drawing/2014/main" id="{0EE062A7-C9A6-2440-ABCC-97B724DF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328" y="3889911"/>
            <a:ext cx="3255472" cy="325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020FC0-D7F6-4648-A5FA-7F699EF69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About Problem 3 in Assignment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D3D6A-BB20-344D-ADEB-5136122A2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05754" cy="5032375"/>
          </a:xfrm>
        </p:spPr>
        <p:txBody>
          <a:bodyPr/>
          <a:lstStyle/>
          <a:p>
            <a:r>
              <a:rPr lang="en-US" dirty="0"/>
              <a:t>Company aims to hire interns</a:t>
            </a:r>
          </a:p>
          <a:p>
            <a:pPr lvl="1"/>
            <a:r>
              <a:rPr lang="en-US" dirty="0"/>
              <a:t>Only 30% students satisfy the requirement</a:t>
            </a:r>
          </a:p>
          <a:p>
            <a:pPr lvl="1"/>
            <a:r>
              <a:rPr lang="en-US" dirty="0"/>
              <a:t>I can make them hire 60% by manipulating the information</a:t>
            </a:r>
          </a:p>
          <a:p>
            <a:pPr lvl="1"/>
            <a:endParaRPr lang="en-US" dirty="0"/>
          </a:p>
          <a:p>
            <a:r>
              <a:rPr lang="en-US" dirty="0"/>
              <a:t>The example in the original paper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Kamenica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and Gentzkow. 2011]</a:t>
            </a:r>
          </a:p>
          <a:p>
            <a:pPr lvl="1"/>
            <a:r>
              <a:rPr lang="en-US" dirty="0"/>
              <a:t>Company -&gt; Judge</a:t>
            </a:r>
          </a:p>
          <a:p>
            <a:pPr lvl="1"/>
            <a:r>
              <a:rPr lang="en-US" dirty="0"/>
              <a:t>Teacher -&gt; Prosecutor</a:t>
            </a:r>
          </a:p>
          <a:p>
            <a:pPr lvl="1"/>
            <a:endParaRPr lang="en-US" dirty="0"/>
          </a:p>
          <a:p>
            <a:r>
              <a:rPr lang="en-US" dirty="0"/>
              <a:t>Let’s extend it a bit</a:t>
            </a:r>
          </a:p>
          <a:p>
            <a:pPr lvl="1"/>
            <a:r>
              <a:rPr lang="en-US" dirty="0"/>
              <a:t>Company -&gt; Human</a:t>
            </a:r>
          </a:p>
          <a:p>
            <a:pPr lvl="1"/>
            <a:r>
              <a:rPr lang="en-US" dirty="0"/>
              <a:t>Teacher -&gt; AI</a:t>
            </a:r>
          </a:p>
        </p:txBody>
      </p:sp>
      <p:pic>
        <p:nvPicPr>
          <p:cNvPr id="5122" name="Picture 2" descr="People Svg Png Icon Free Download (#212716) - OnlineWebFonts.COM">
            <a:extLst>
              <a:ext uri="{FF2B5EF4-FFF2-40B4-BE49-F238E27FC236}">
                <a16:creationId xmlns:a16="http://schemas.microsoft.com/office/drawing/2014/main" id="{2F98C071-DF34-FA4F-A487-ED4E43134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091" y="4821668"/>
            <a:ext cx="1569078" cy="167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38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4FD53-C43D-A443-A532-516570C0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AI-Assisted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73726-C77C-7B48-B050-B6B9852D2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discuss these at the last two lectures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68B7E-6284-984F-AEA0-0FE420D72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501" y="2491060"/>
            <a:ext cx="10190299" cy="273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41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4FD53-C43D-A443-A532-516570C0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AI-Assisted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73726-C77C-7B48-B050-B6B9852D2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idea is nice =&gt; AI is </a:t>
            </a:r>
            <a:r>
              <a:rPr lang="en-US" dirty="0">
                <a:solidFill>
                  <a:schemeClr val="accent1"/>
                </a:solidFill>
              </a:rPr>
              <a:t>helping</a:t>
            </a:r>
            <a:r>
              <a:rPr lang="en-US" dirty="0"/>
              <a:t> humans to make decisions</a:t>
            </a:r>
          </a:p>
          <a:p>
            <a:endParaRPr lang="en-US" dirty="0"/>
          </a:p>
          <a:p>
            <a:r>
              <a:rPr lang="en-US" dirty="0"/>
              <a:t>AI might also be able to </a:t>
            </a:r>
            <a:r>
              <a:rPr lang="en-US" dirty="0">
                <a:solidFill>
                  <a:schemeClr val="accent2"/>
                </a:solidFill>
              </a:rPr>
              <a:t>manipulate</a:t>
            </a:r>
            <a:r>
              <a:rPr lang="en-US" dirty="0"/>
              <a:t> humans to make decisions</a:t>
            </a:r>
          </a:p>
          <a:p>
            <a:pPr lvl="1"/>
            <a:r>
              <a:rPr lang="en-US" dirty="0"/>
              <a:t>Think about recommendation letter writing</a:t>
            </a:r>
          </a:p>
          <a:p>
            <a:pPr lvl="1"/>
            <a:endParaRPr lang="en-US" dirty="0"/>
          </a:p>
          <a:p>
            <a:r>
              <a:rPr lang="en-US" dirty="0"/>
              <a:t>Let’s just ask AI to present all information</a:t>
            </a:r>
          </a:p>
          <a:p>
            <a:pPr lvl="1"/>
            <a:r>
              <a:rPr lang="en-US" dirty="0"/>
              <a:t>Exceed the human cognitive load</a:t>
            </a:r>
          </a:p>
          <a:p>
            <a:pPr lvl="1"/>
            <a:endParaRPr lang="en-US" dirty="0"/>
          </a:p>
          <a:p>
            <a:r>
              <a:rPr lang="en-US" dirty="0"/>
              <a:t>Who to decide what AI should do?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05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C30FC-098B-D84C-9B97-E3D80D81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Participatory Design (more on Thursday)</a:t>
            </a:r>
          </a:p>
        </p:txBody>
      </p:sp>
      <p:pic>
        <p:nvPicPr>
          <p:cNvPr id="8196" name="Picture 4" descr="What is participatory design and what makes it great? - Point Jupiter">
            <a:extLst>
              <a:ext uri="{FF2B5EF4-FFF2-40B4-BE49-F238E27FC236}">
                <a16:creationId xmlns:a16="http://schemas.microsoft.com/office/drawing/2014/main" id="{7323C2C4-1483-BE4E-A700-05C1DDF30B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31" y="1838688"/>
            <a:ext cx="891419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757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A981-14B9-FC4A-9DAD-60E33A26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50468-4085-F34D-8F4D-CEE16C7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submit the peer review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</p:txBody>
      </p:sp>
    </p:spTree>
    <p:extLst>
      <p:ext uri="{BB962C8B-B14F-4D97-AF65-F5344CB8AC3E}">
        <p14:creationId xmlns:p14="http://schemas.microsoft.com/office/powerpoint/2010/main" val="3991524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19</a:t>
            </a:r>
            <a:br>
              <a:rPr lang="en-US" sz="4000" dirty="0"/>
            </a:br>
            <a:r>
              <a:rPr lang="en-US" sz="4000" dirty="0"/>
              <a:t>Human Perceptions </a:t>
            </a:r>
            <a:r>
              <a:rPr lang="en-US" sz="4000"/>
              <a:t>of Fairness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541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450DF-9354-1544-A1C8-8E9319A7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Recidivism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B16742-41AA-0648-831D-A3A24F9C8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2454"/>
            <a:ext cx="4735622" cy="3577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0B8D4-178D-7A43-ADCA-B8C26DCC9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094" y="2222454"/>
            <a:ext cx="4761361" cy="357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1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78908-AA33-B94B-8E3F-C2C34430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Compared with ML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[Dressel and Farid. 2018]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DAC535-4B8C-2649-ABFA-7033BFD73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98" y="2926081"/>
            <a:ext cx="11358604" cy="15636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30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78908-AA33-B94B-8E3F-C2C34430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Compared with ML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[Dressel and Farid. 2018]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EE79A-AC18-A648-85AD-8B6459F8E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109" y="2466407"/>
            <a:ext cx="5096691" cy="3069772"/>
          </a:xfrm>
        </p:spPr>
        <p:txBody>
          <a:bodyPr/>
          <a:lstStyle/>
          <a:p>
            <a:r>
              <a:rPr lang="en-US" dirty="0"/>
              <a:t>Humans are closely on par with ML for this task in both accuracy and fairness.</a:t>
            </a:r>
          </a:p>
          <a:p>
            <a:endParaRPr lang="en-US" dirty="0"/>
          </a:p>
          <a:p>
            <a:r>
              <a:rPr lang="en-US" dirty="0"/>
              <a:t>Caveat:</a:t>
            </a:r>
          </a:p>
          <a:p>
            <a:pPr lvl="1"/>
            <a:r>
              <a:rPr lang="en-US" dirty="0"/>
              <a:t>Humans are learning (seeing ground truth) in this experiment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847D25-57B6-7746-9F14-8EFC62A40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87" y="1840372"/>
            <a:ext cx="5249810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39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974F3-2168-CC4C-84BB-6B743483D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Follow-Up Study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[Lin et al. 2020]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1AA7A-B0F2-7948-8B81-83624D89D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Change three factors</a:t>
            </a:r>
          </a:p>
          <a:p>
            <a:pPr lvl="1"/>
            <a:r>
              <a:rPr lang="en-US" dirty="0"/>
              <a:t>Whether humans obtain truth feedback</a:t>
            </a:r>
          </a:p>
          <a:p>
            <a:pPr lvl="1"/>
            <a:r>
              <a:rPr lang="en-US" dirty="0"/>
              <a:t>Base rates of the recidivism</a:t>
            </a:r>
          </a:p>
          <a:p>
            <a:pPr lvl="1"/>
            <a:r>
              <a:rPr lang="en-US" dirty="0"/>
              <a:t>Amount of information given to users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FBFE227-3D6A-994E-A6E1-87887FE85C2D}"/>
              </a:ext>
            </a:extLst>
          </p:cNvPr>
          <p:cNvGrpSpPr/>
          <p:nvPr/>
        </p:nvGrpSpPr>
        <p:grpSpPr>
          <a:xfrm>
            <a:off x="1462460" y="3487722"/>
            <a:ext cx="9267079" cy="3370278"/>
            <a:chOff x="2086721" y="3542003"/>
            <a:chExt cx="9267079" cy="337027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807D072F-F477-914D-98F1-E29917D475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209" y="3700848"/>
              <a:ext cx="6678591" cy="3157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D15662-EBEB-684F-945B-D80FD8F10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6721" y="3990260"/>
              <a:ext cx="2409828" cy="292202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7B5EA3-A8E9-894B-AD1E-75633EBB2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6405" y="3542003"/>
              <a:ext cx="1497607" cy="420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600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4D3FD-C8C8-9540-89FE-A9AC1C934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2536"/>
            <a:ext cx="10515600" cy="4351338"/>
          </a:xfrm>
        </p:spPr>
        <p:txBody>
          <a:bodyPr/>
          <a:lstStyle/>
          <a:p>
            <a:r>
              <a:rPr lang="en-US" dirty="0"/>
              <a:t>A common theme</a:t>
            </a:r>
          </a:p>
          <a:p>
            <a:pPr lvl="1"/>
            <a:r>
              <a:rPr lang="en-US" dirty="0"/>
              <a:t>Giving the control to humans</a:t>
            </a:r>
          </a:p>
          <a:p>
            <a:pPr lvl="1"/>
            <a:r>
              <a:rPr lang="en-US" dirty="0"/>
              <a:t>The goal of AI is to </a:t>
            </a:r>
            <a:r>
              <a:rPr lang="en-US" b="1" dirty="0">
                <a:solidFill>
                  <a:schemeClr val="accent1"/>
                </a:solidFill>
              </a:rPr>
              <a:t>augment</a:t>
            </a:r>
            <a:r>
              <a:rPr lang="en-US" dirty="0"/>
              <a:t>, not </a:t>
            </a:r>
            <a:r>
              <a:rPr lang="en-US" b="1" dirty="0">
                <a:solidFill>
                  <a:srgbClr val="C00000"/>
                </a:solidFill>
              </a:rPr>
              <a:t>replace</a:t>
            </a:r>
            <a:r>
              <a:rPr lang="en-US" dirty="0"/>
              <a:t>, humans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E9DCD-712A-514E-94E1-7EF70EA92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81" y="1053302"/>
            <a:ext cx="10398035" cy="144532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B4CCD9A-40BF-A94A-B026-AF0199A839E6}"/>
              </a:ext>
            </a:extLst>
          </p:cNvPr>
          <p:cNvSpPr/>
          <p:nvPr/>
        </p:nvSpPr>
        <p:spPr>
          <a:xfrm>
            <a:off x="1058092" y="5238205"/>
            <a:ext cx="6975566" cy="100584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dirty="0"/>
              <a:t>As a human, this sounds good….</a:t>
            </a:r>
          </a:p>
        </p:txBody>
      </p:sp>
    </p:spTree>
    <p:extLst>
      <p:ext uri="{BB962C8B-B14F-4D97-AF65-F5344CB8AC3E}">
        <p14:creationId xmlns:p14="http://schemas.microsoft.com/office/powerpoint/2010/main" val="410625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20FC0-D7F6-4648-A5FA-7F699EF69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About Problem 3 in Assignment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D3D6A-BB20-344D-ADEB-5136122A2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Company aims to hire interns</a:t>
            </a:r>
          </a:p>
          <a:p>
            <a:pPr lvl="1"/>
            <a:r>
              <a:rPr lang="en-US" dirty="0"/>
              <a:t>Only 30% students satisfy the requirement and the company knows that</a:t>
            </a:r>
          </a:p>
          <a:p>
            <a:pPr lvl="1"/>
            <a:r>
              <a:rPr lang="en-US" dirty="0"/>
              <a:t>I can make them hire 60% by manipulating the information</a:t>
            </a:r>
          </a:p>
        </p:txBody>
      </p:sp>
      <p:pic>
        <p:nvPicPr>
          <p:cNvPr id="3076" name="Picture 4" descr="Company Icon | Download Desktop Business icons | IconsPedia">
            <a:extLst>
              <a:ext uri="{FF2B5EF4-FFF2-40B4-BE49-F238E27FC236}">
                <a16:creationId xmlns:a16="http://schemas.microsoft.com/office/drawing/2014/main" id="{8F35DA1A-F26D-CD42-B52A-8BB98711A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419" y="3721160"/>
            <a:ext cx="2290345" cy="229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eacher Icons - Download Free Vector Icons | Noun Project">
            <a:extLst>
              <a:ext uri="{FF2B5EF4-FFF2-40B4-BE49-F238E27FC236}">
                <a16:creationId xmlns:a16="http://schemas.microsoft.com/office/drawing/2014/main" id="{B2B65009-448A-5142-9A8B-918333D08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792" y="3721160"/>
            <a:ext cx="1994989" cy="19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526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40362</TotalTime>
  <Words>430</Words>
  <Application>Microsoft Macintosh PowerPoint</Application>
  <PresentationFormat>Widescreen</PresentationFormat>
  <Paragraphs>80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1_Office Theme</vt:lpstr>
      <vt:lpstr>Custom Design</vt:lpstr>
      <vt:lpstr>Logistics: Project</vt:lpstr>
      <vt:lpstr>Peer Review</vt:lpstr>
      <vt:lpstr>Lecture 19 Human Perceptions of Fairness</vt:lpstr>
      <vt:lpstr>More Discussion on Recidivism Prediction</vt:lpstr>
      <vt:lpstr>Human Compared with ML [Dressel and Farid. 2018]</vt:lpstr>
      <vt:lpstr>Human Compared with ML [Dressel and Farid. 2018]</vt:lpstr>
      <vt:lpstr>A Follow-Up Study [Lin et al. 2020]</vt:lpstr>
      <vt:lpstr>PowerPoint Presentation</vt:lpstr>
      <vt:lpstr>Think About Problem 3 in Assignment 3</vt:lpstr>
      <vt:lpstr>Think About Problem 3 in Assignment 3</vt:lpstr>
      <vt:lpstr>Think About Problem 3 in Assignment 3</vt:lpstr>
      <vt:lpstr>AI-Assisted Decision Making</vt:lpstr>
      <vt:lpstr>AI-Assisted Decision Making</vt:lpstr>
      <vt:lpstr>Participatory Design (more on Thursday)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4436</cp:revision>
  <cp:lastPrinted>2019-11-04T21:16:07Z</cp:lastPrinted>
  <dcterms:created xsi:type="dcterms:W3CDTF">2017-08-24T15:35:37Z</dcterms:created>
  <dcterms:modified xsi:type="dcterms:W3CDTF">2021-11-11T18:51:45Z</dcterms:modified>
</cp:coreProperties>
</file>